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1" r:id="rId2"/>
    <p:sldId id="257" r:id="rId3"/>
    <p:sldId id="263" r:id="rId4"/>
    <p:sldId id="264" r:id="rId5"/>
    <p:sldId id="266" r:id="rId6"/>
    <p:sldId id="267" r:id="rId7"/>
    <p:sldId id="268" r:id="rId8"/>
    <p:sldId id="262" r:id="rId9"/>
    <p:sldId id="256" r:id="rId10"/>
    <p:sldId id="260" r:id="rId11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150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DFEB91-ED9D-4CC6-A7A0-CDE386573D99}" type="datetimeFigureOut">
              <a:rPr lang="it-IT" smtClean="0"/>
              <a:t>05/10/2023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ABE1C4-2208-4CEE-B192-402C0C1FBEB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6174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7438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4212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0206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405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4291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3893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6756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05/10/2023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05/10/2023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05/10/2023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05/10/2023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05/10/2023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05/10/2023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05/10/2023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05/10/2023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05/10/2023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412177"/>
            <a:ext cx="7772400" cy="96837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/>
              <a:t>A complex network perspective on Drug Prediction 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3" y="5655726"/>
            <a:ext cx="8291269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dirty="0">
                <a:solidFill>
                  <a:schemeClr val="bg1"/>
                </a:solidFill>
              </a:rPr>
              <a:t>Luca Muscarnera 10539305</a:t>
            </a:r>
          </a:p>
          <a:p>
            <a:r>
              <a:rPr lang="it-IT" sz="1800" dirty="0">
                <a:solidFill>
                  <a:schemeClr val="bg1"/>
                </a:solidFill>
              </a:rPr>
              <a:t>Prova integrativa COMPLESSITÁ NEI SISTEMI E NELLE RETI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Firma convenzione </a:t>
            </a:r>
            <a:br>
              <a:rPr lang="it-IT" sz="2800" dirty="0"/>
            </a:br>
            <a:r>
              <a:rPr lang="it-IT" sz="2800" dirty="0"/>
              <a:t>Politecnico di Milano e Veneranda Fabbrica del Duomo di Milano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743574"/>
            <a:ext cx="7772400" cy="708025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Aula Magna – Rettorato</a:t>
            </a:r>
          </a:p>
          <a:p>
            <a:pPr algn="ctr"/>
            <a:r>
              <a:rPr lang="it-IT" b="1" dirty="0">
                <a:solidFill>
                  <a:schemeClr val="bg1"/>
                </a:solidFill>
              </a:rPr>
              <a:t>Mercoledì 27 maggio 2015</a:t>
            </a:r>
          </a:p>
          <a:p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36" y="1663827"/>
            <a:ext cx="3084576" cy="1301496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9" name="Connettore 1 8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/>
              <a:t>Fare clic per modificare lo stile del titolo</a:t>
            </a:r>
            <a:endParaRPr lang="it-IT" dirty="0"/>
          </a:p>
        </p:txBody>
      </p:sp>
      <p:sp>
        <p:nvSpPr>
          <p:cNvPr id="131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Fare clic per modificare lo stile del sottotitolo dello schema</a:t>
            </a:r>
          </a:p>
        </p:txBody>
      </p:sp>
      <p:sp>
        <p:nvSpPr>
          <p:cNvPr id="2" name="CasellaDiTesto 1"/>
          <p:cNvSpPr txBox="1"/>
          <p:nvPr/>
        </p:nvSpPr>
        <p:spPr>
          <a:xfrm>
            <a:off x="4908066" y="2047875"/>
            <a:ext cx="2885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Inserimento secondo logo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9495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8" descr="Blue Virus With Tentacles transparent PNG - StickPNG">
            <a:extLst>
              <a:ext uri="{FF2B5EF4-FFF2-40B4-BE49-F238E27FC236}">
                <a16:creationId xmlns:a16="http://schemas.microsoft.com/office/drawing/2014/main" id="{C3CC77B6-1457-4A8D-4059-EAB5CC23D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982" y="2426553"/>
            <a:ext cx="1257113" cy="125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C6A7F529-2F2D-D02E-161C-03C66B8EE8A7}"/>
              </a:ext>
            </a:extLst>
          </p:cNvPr>
          <p:cNvSpPr/>
          <p:nvPr/>
        </p:nvSpPr>
        <p:spPr>
          <a:xfrm>
            <a:off x="2745059" y="2969805"/>
            <a:ext cx="3890865" cy="1704197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b="1" i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it-IT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3600" dirty="0"/>
              <a:t>Drug discovery as a quantitative problem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869731-8391-6BD4-A41C-BF476BBCB69C}"/>
              </a:ext>
            </a:extLst>
          </p:cNvPr>
          <p:cNvSpPr txBox="1"/>
          <p:nvPr/>
        </p:nvSpPr>
        <p:spPr>
          <a:xfrm>
            <a:off x="260598" y="1424115"/>
            <a:ext cx="8490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(Computer aided) Drug discover can be seen as the process of using computation in order to discover </a:t>
            </a:r>
            <a:r>
              <a:rPr lang="it-IT" b="1" dirty="0"/>
              <a:t>previously unknown interaction </a:t>
            </a:r>
            <a:r>
              <a:rPr lang="it-IT" dirty="0"/>
              <a:t>between a certain set of </a:t>
            </a:r>
            <a:r>
              <a:rPr lang="it-IT" b="1" dirty="0"/>
              <a:t>diseases </a:t>
            </a:r>
            <a:r>
              <a:rPr lang="it-IT" dirty="0"/>
              <a:t>and a certain set of </a:t>
            </a:r>
            <a:r>
              <a:rPr lang="it-IT" b="1" dirty="0"/>
              <a:t>chemicals.</a:t>
            </a:r>
            <a:endParaRPr lang="it-IT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284822E-598E-10F3-2197-A65265A85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07" y="3007758"/>
            <a:ext cx="3379540" cy="135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lue Virus With Tentacles transparent PNG - StickPNG">
            <a:extLst>
              <a:ext uri="{FF2B5EF4-FFF2-40B4-BE49-F238E27FC236}">
                <a16:creationId xmlns:a16="http://schemas.microsoft.com/office/drawing/2014/main" id="{A3DFA04D-AB2D-BBB1-DF6F-C07A4F0A6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669" y="3005261"/>
            <a:ext cx="2014626" cy="201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Blue Virus With Tentacles transparent PNG - StickPNG">
            <a:extLst>
              <a:ext uri="{FF2B5EF4-FFF2-40B4-BE49-F238E27FC236}">
                <a16:creationId xmlns:a16="http://schemas.microsoft.com/office/drawing/2014/main" id="{F0B235D9-057F-EF73-A13D-1D9BF001D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538" y="3762774"/>
            <a:ext cx="1257113" cy="125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age 46 | Map Placeholder Images - Free Download on Freepik">
            <a:extLst>
              <a:ext uri="{FF2B5EF4-FFF2-40B4-BE49-F238E27FC236}">
                <a16:creationId xmlns:a16="http://schemas.microsoft.com/office/drawing/2014/main" id="{6D9118E2-892E-D4C0-46AA-663BF21A5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86471" y="2794514"/>
            <a:ext cx="698241" cy="69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026722-FACA-29FB-24BD-0DA96B319C93}"/>
              </a:ext>
            </a:extLst>
          </p:cNvPr>
          <p:cNvSpPr txBox="1"/>
          <p:nvPr/>
        </p:nvSpPr>
        <p:spPr>
          <a:xfrm>
            <a:off x="4030757" y="2537984"/>
            <a:ext cx="14557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(we are here)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DC138D-81AF-BC5B-C5AE-8C45E442D95D}"/>
              </a:ext>
            </a:extLst>
          </p:cNvPr>
          <p:cNvSpPr txBox="1"/>
          <p:nvPr/>
        </p:nvSpPr>
        <p:spPr>
          <a:xfrm>
            <a:off x="167640" y="5208122"/>
            <a:ext cx="8490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i="1" dirty="0"/>
              <a:t>What is causing interaction </a:t>
            </a:r>
            <a:r>
              <a:rPr lang="it-IT" i="1" dirty="0"/>
              <a:t>between some diseases and some chemicals?</a:t>
            </a:r>
            <a:br>
              <a:rPr lang="it-IT" i="1" dirty="0"/>
            </a:br>
            <a:r>
              <a:rPr lang="it-IT" b="1" i="1" dirty="0"/>
              <a:t>How can we effectively exploit </a:t>
            </a:r>
            <a:r>
              <a:rPr lang="it-IT" i="1" dirty="0"/>
              <a:t>the information hidden in this interaction?</a:t>
            </a: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/>
              <a:t>Our Dataset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DB4F7A-E06B-6984-16A1-7B35FC5C05C6}"/>
              </a:ext>
            </a:extLst>
          </p:cNvPr>
          <p:cNvSpPr txBox="1"/>
          <p:nvPr/>
        </p:nvSpPr>
        <p:spPr>
          <a:xfrm>
            <a:off x="3844058" y="2156159"/>
            <a:ext cx="52999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We focus on the bipartite network </a:t>
            </a:r>
            <a:r>
              <a:rPr lang="it-IT" b="1" dirty="0"/>
              <a:t>Disease-drug association network</a:t>
            </a:r>
            <a:r>
              <a:rPr lang="it-IT" dirty="0"/>
              <a:t>, hosted by </a:t>
            </a:r>
            <a:r>
              <a:rPr lang="it-IT" b="1" dirty="0"/>
              <a:t>SNAP </a:t>
            </a:r>
          </a:p>
          <a:p>
            <a:endParaRPr lang="it-IT" b="1" dirty="0"/>
          </a:p>
          <a:p>
            <a:r>
              <a:rPr lang="it-IT" dirty="0"/>
              <a:t>The dataset offers </a:t>
            </a:r>
            <a:r>
              <a:rPr lang="it-IT" b="1" dirty="0"/>
              <a:t>a representation of the interaction </a:t>
            </a:r>
            <a:r>
              <a:rPr lang="it-IT" dirty="0"/>
              <a:t>between diseases and chemicals, </a:t>
            </a:r>
            <a:r>
              <a:rPr lang="it-IT" b="1" dirty="0"/>
              <a:t>without providing any further information a part from the ids (and types) of the nodes</a:t>
            </a:r>
          </a:p>
          <a:p>
            <a:endParaRPr lang="it-IT" dirty="0"/>
          </a:p>
          <a:p>
            <a:r>
              <a:rPr lang="it-IT" b="1" dirty="0">
                <a:solidFill>
                  <a:srgbClr val="FF0000"/>
                </a:solidFill>
              </a:rPr>
              <a:t>We have to rely only on topology in order to extract knowledge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087D8B-C36B-F02B-9BFE-30A225942965}"/>
              </a:ext>
            </a:extLst>
          </p:cNvPr>
          <p:cNvSpPr/>
          <p:nvPr/>
        </p:nvSpPr>
        <p:spPr>
          <a:xfrm>
            <a:off x="308221" y="1963793"/>
            <a:ext cx="3293395" cy="32470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D0A9B3-4B70-CE74-98D2-8947DD1962BE}"/>
              </a:ext>
            </a:extLst>
          </p:cNvPr>
          <p:cNvSpPr txBox="1"/>
          <p:nvPr/>
        </p:nvSpPr>
        <p:spPr>
          <a:xfrm>
            <a:off x="466377" y="5250032"/>
            <a:ext cx="3377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Reduced visualization of the network</a:t>
            </a:r>
          </a:p>
        </p:txBody>
      </p:sp>
    </p:spTree>
    <p:extLst>
      <p:ext uri="{BB962C8B-B14F-4D97-AF65-F5344CB8AC3E}">
        <p14:creationId xmlns:p14="http://schemas.microsoft.com/office/powerpoint/2010/main" val="480772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/>
              <a:t>Our Dataset (some statistics...)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087D8B-C36B-F02B-9BFE-30A225942965}"/>
              </a:ext>
            </a:extLst>
          </p:cNvPr>
          <p:cNvSpPr/>
          <p:nvPr/>
        </p:nvSpPr>
        <p:spPr>
          <a:xfrm>
            <a:off x="662473" y="1717314"/>
            <a:ext cx="7604449" cy="29176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D0A9B3-4B70-CE74-98D2-8947DD1962BE}"/>
              </a:ext>
            </a:extLst>
          </p:cNvPr>
          <p:cNvSpPr txBox="1"/>
          <p:nvPr/>
        </p:nvSpPr>
        <p:spPr>
          <a:xfrm>
            <a:off x="4093850" y="4688171"/>
            <a:ext cx="970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Statistics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897302-51F3-2E17-4D42-664939A4CBFF}"/>
              </a:ext>
            </a:extLst>
          </p:cNvPr>
          <p:cNvSpPr txBox="1"/>
          <p:nvPr/>
        </p:nvSpPr>
        <p:spPr>
          <a:xfrm>
            <a:off x="288521" y="1320770"/>
            <a:ext cx="8490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/>
              <a:t>Low density and lack of metadata make this problem </a:t>
            </a:r>
            <a:r>
              <a:rPr lang="it-IT" b="1" i="1" dirty="0"/>
              <a:t>inherently hard.</a:t>
            </a:r>
            <a:br>
              <a:rPr lang="it-IT" b="1" i="1" dirty="0"/>
            </a:br>
            <a:endParaRPr lang="it-IT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1F9B0C-3E5F-C31C-D0C8-CCAF9F277F85}"/>
              </a:ext>
            </a:extLst>
          </p:cNvPr>
          <p:cNvSpPr txBox="1"/>
          <p:nvPr/>
        </p:nvSpPr>
        <p:spPr>
          <a:xfrm>
            <a:off x="335174" y="5115117"/>
            <a:ext cx="87019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i="1" dirty="0"/>
              <a:t>The much higher probability for a link to not exists makes statistically challenging to infer the existence of a link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70836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27197"/>
            <a:ext cx="8581043" cy="840400"/>
          </a:xfrm>
        </p:spPr>
        <p:txBody>
          <a:bodyPr>
            <a:normAutofit fontScale="90000"/>
          </a:bodyPr>
          <a:lstStyle/>
          <a:p>
            <a:r>
              <a:rPr lang="it-IT" sz="3600" dirty="0"/>
              <a:t>An agnostic approach on topological similarity between Diseases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6AF8C-E5B7-2250-0FF4-1DB0C1E6CDEC}"/>
              </a:ext>
            </a:extLst>
          </p:cNvPr>
          <p:cNvSpPr txBox="1"/>
          <p:nvPr/>
        </p:nvSpPr>
        <p:spPr>
          <a:xfrm>
            <a:off x="167640" y="1362269"/>
            <a:ext cx="8701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A first approach </a:t>
            </a:r>
            <a:r>
              <a:rPr lang="it-IT" dirty="0"/>
              <a:t>was based on inducing a metric of similarity between </a:t>
            </a:r>
            <a:r>
              <a:rPr lang="it-IT" b="1" dirty="0"/>
              <a:t>diseases </a:t>
            </a:r>
            <a:r>
              <a:rPr lang="it-IT" dirty="0"/>
              <a:t>and then using it to perform </a:t>
            </a:r>
            <a:r>
              <a:rPr lang="it-IT" b="1" dirty="0"/>
              <a:t>collaborative filtering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08009B-6856-8539-1DCD-D66A272BB074}"/>
                  </a:ext>
                </a:extLst>
              </p:cNvPr>
              <p:cNvSpPr txBox="1"/>
              <p:nvPr/>
            </p:nvSpPr>
            <p:spPr>
              <a:xfrm>
                <a:off x="0" y="2357875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   ∀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𝐷𝑖𝑠𝑒𝑎𝑠𝑒𝑠</m:t>
                      </m:r>
                    </m:oMath>
                  </m:oMathPara>
                </a14:m>
                <a:endParaRPr lang="it-IT" sz="32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08009B-6856-8539-1DCD-D66A272BB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57875"/>
                <a:ext cx="9144000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367D10-54E8-1B33-B847-69B7CFCFE497}"/>
                  </a:ext>
                </a:extLst>
              </p:cNvPr>
              <p:cNvSpPr txBox="1"/>
              <p:nvPr/>
            </p:nvSpPr>
            <p:spPr>
              <a:xfrm>
                <a:off x="1518601" y="3010539"/>
                <a:ext cx="44413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𝐶h𝑒𝑚𝑖𝑐𝑎𝑙𝑠</m:t>
                    </m:r>
                  </m:oMath>
                </a14:m>
                <a:r>
                  <a:rPr lang="it-IT" dirty="0"/>
                  <a:t> the set of chemicals that interact with the disease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it-IT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367D10-54E8-1B33-B847-69B7CFCFE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601" y="3010539"/>
                <a:ext cx="4441371" cy="646331"/>
              </a:xfrm>
              <a:prstGeom prst="rect">
                <a:avLst/>
              </a:prstGeom>
              <a:blipFill>
                <a:blip r:embed="rId4"/>
                <a:stretch>
                  <a:fillRect l="-1097" t="-5660" b="-141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14830A5-D0A4-C4EC-1782-F975E059C907}"/>
              </a:ext>
            </a:extLst>
          </p:cNvPr>
          <p:cNvSpPr txBox="1"/>
          <p:nvPr/>
        </p:nvSpPr>
        <p:spPr>
          <a:xfrm>
            <a:off x="167640" y="4007268"/>
            <a:ext cx="8701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Heuristically, </a:t>
            </a:r>
            <a:r>
              <a:rPr lang="it-IT" dirty="0"/>
              <a:t>we model the similarity among diseases as the tendency to interact with the same chemicals. The </a:t>
            </a:r>
            <a:r>
              <a:rPr lang="it-IT" b="1" dirty="0"/>
              <a:t>spectrum </a:t>
            </a:r>
            <a:r>
              <a:rPr lang="it-IT" dirty="0"/>
              <a:t>of information that describes each diseases is then implicitely defined solely based on their interactions</a:t>
            </a:r>
            <a:endParaRPr lang="it-IT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B609A-1743-BB72-BE8E-0102A34309F3}"/>
              </a:ext>
            </a:extLst>
          </p:cNvPr>
          <p:cNvSpPr txBox="1"/>
          <p:nvPr/>
        </p:nvSpPr>
        <p:spPr>
          <a:xfrm>
            <a:off x="167640" y="5325761"/>
            <a:ext cx="9065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Do diseases really «choose» chemicals, in the same way human beings choose products? </a:t>
            </a:r>
          </a:p>
          <a:p>
            <a:r>
              <a:rPr lang="it-IT" b="1" dirty="0">
                <a:solidFill>
                  <a:srgbClr val="FF0000"/>
                </a:solidFill>
              </a:rPr>
              <a:t>Are we neglecting some piece of information?</a:t>
            </a:r>
          </a:p>
        </p:txBody>
      </p:sp>
    </p:spTree>
    <p:extLst>
      <p:ext uri="{BB962C8B-B14F-4D97-AF65-F5344CB8AC3E}">
        <p14:creationId xmlns:p14="http://schemas.microsoft.com/office/powerpoint/2010/main" val="3922177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27197"/>
            <a:ext cx="8581043" cy="840400"/>
          </a:xfrm>
        </p:spPr>
        <p:txBody>
          <a:bodyPr>
            <a:normAutofit fontScale="90000"/>
          </a:bodyPr>
          <a:lstStyle/>
          <a:p>
            <a:r>
              <a:rPr lang="it-IT" sz="3600" dirty="0"/>
              <a:t>An agnostic approach on topological similarity between Diseases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B14F94-571D-EFDD-4B8B-8720A2163700}"/>
              </a:ext>
            </a:extLst>
          </p:cNvPr>
          <p:cNvSpPr txBox="1"/>
          <p:nvPr/>
        </p:nvSpPr>
        <p:spPr>
          <a:xfrm>
            <a:off x="167640" y="1362269"/>
            <a:ext cx="8911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Applying </a:t>
            </a:r>
            <a:r>
              <a:rPr lang="it-IT" b="1" dirty="0"/>
              <a:t>collaborative filtering </a:t>
            </a:r>
            <a:r>
              <a:rPr lang="it-IT" dirty="0"/>
              <a:t>we obtain an expression for the </a:t>
            </a:r>
            <a:r>
              <a:rPr lang="it-IT" b="1" dirty="0"/>
              <a:t>Predicted Biadjacency Matrix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CCCAF22-5E24-A083-F288-70372C9ACB54}"/>
                  </a:ext>
                </a:extLst>
              </p:cNvPr>
              <p:cNvSpPr txBox="1"/>
              <p:nvPr/>
            </p:nvSpPr>
            <p:spPr>
              <a:xfrm>
                <a:off x="7042" y="1731877"/>
                <a:ext cx="9144000" cy="689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𝑘𝑙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CCCAF22-5E24-A083-F288-70372C9AC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" y="1731877"/>
                <a:ext cx="9144000" cy="6894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252946E-B583-2CD0-C591-0DA79B95EC07}"/>
              </a:ext>
            </a:extLst>
          </p:cNvPr>
          <p:cNvSpPr txBox="1"/>
          <p:nvPr/>
        </p:nvSpPr>
        <p:spPr>
          <a:xfrm>
            <a:off x="85521" y="2416215"/>
            <a:ext cx="90655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FF0000"/>
                </a:solidFill>
              </a:rPr>
              <a:t>Unfortunately, </a:t>
            </a:r>
            <a:r>
              <a:rPr lang="it-IT" sz="1600" b="1" dirty="0">
                <a:solidFill>
                  <a:srgbClr val="FF0000"/>
                </a:solidFill>
              </a:rPr>
              <a:t>this is shown insufficient in capturing the dynamics of the phenomena that generate the network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BBFD239F-3B4B-F521-D523-6D76B5B5D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785" y="3267276"/>
            <a:ext cx="2836817" cy="278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5584573C-FC0E-253E-C521-76B6C2E0F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602" y="3267276"/>
            <a:ext cx="2836817" cy="278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43388FBF-58F5-F0E7-DC2E-8188D4D8C673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56126" y="4527801"/>
            <a:ext cx="527180" cy="475862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019E4B9-6949-3038-6598-E0ED788A82E0}"/>
              </a:ext>
            </a:extLst>
          </p:cNvPr>
          <p:cNvSpPr txBox="1"/>
          <p:nvPr/>
        </p:nvSpPr>
        <p:spPr>
          <a:xfrm>
            <a:off x="71273" y="3853504"/>
            <a:ext cx="2080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Captures part</a:t>
            </a:r>
          </a:p>
          <a:p>
            <a:r>
              <a:rPr lang="it-IT" sz="1200" dirty="0"/>
              <a:t>Of the information</a:t>
            </a:r>
          </a:p>
          <a:p>
            <a:r>
              <a:rPr lang="it-IT" sz="1200" dirty="0"/>
              <a:t>But in a «underfitted» way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3C3DD4-FFD6-F50F-40CE-7C2C89FB17E0}"/>
              </a:ext>
            </a:extLst>
          </p:cNvPr>
          <p:cNvSpPr txBox="1"/>
          <p:nvPr/>
        </p:nvSpPr>
        <p:spPr>
          <a:xfrm>
            <a:off x="1968759" y="3023117"/>
            <a:ext cx="2481943" cy="37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Predicted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821E2A-9C5B-5DEF-4E1A-DA8BA1C84861}"/>
              </a:ext>
            </a:extLst>
          </p:cNvPr>
          <p:cNvSpPr txBox="1"/>
          <p:nvPr/>
        </p:nvSpPr>
        <p:spPr>
          <a:xfrm>
            <a:off x="4805576" y="3023117"/>
            <a:ext cx="2481943" cy="37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Ground truth</a:t>
            </a:r>
          </a:p>
        </p:txBody>
      </p:sp>
    </p:spTree>
    <p:extLst>
      <p:ext uri="{BB962C8B-B14F-4D97-AF65-F5344CB8AC3E}">
        <p14:creationId xmlns:p14="http://schemas.microsoft.com/office/powerpoint/2010/main" val="3107117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7744"/>
            <a:ext cx="8581043" cy="840400"/>
          </a:xfrm>
        </p:spPr>
        <p:txBody>
          <a:bodyPr>
            <a:normAutofit fontScale="90000"/>
          </a:bodyPr>
          <a:lstStyle/>
          <a:p>
            <a:r>
              <a:rPr lang="it-IT" sz="3600" dirty="0"/>
              <a:t>Some metrics on why topological based similarity is NOT enough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7AF0B24-4CC7-96B1-F47B-F0B9546A3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313" y="1438758"/>
            <a:ext cx="4905375" cy="43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BCB2E874-6AB5-85E3-8BB3-5BD729D20A50}"/>
              </a:ext>
            </a:extLst>
          </p:cNvPr>
          <p:cNvCxnSpPr/>
          <p:nvPr/>
        </p:nvCxnSpPr>
        <p:spPr>
          <a:xfrm>
            <a:off x="1418253" y="2099388"/>
            <a:ext cx="1334278" cy="755779"/>
          </a:xfrm>
          <a:prstGeom prst="curvedConnector3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C881407D-FDF6-A6B1-706B-C324DCF6E008}"/>
              </a:ext>
            </a:extLst>
          </p:cNvPr>
          <p:cNvCxnSpPr>
            <a:cxnSpLocks/>
          </p:cNvCxnSpPr>
          <p:nvPr/>
        </p:nvCxnSpPr>
        <p:spPr>
          <a:xfrm flipH="1">
            <a:off x="5937380" y="2099388"/>
            <a:ext cx="1334278" cy="755779"/>
          </a:xfrm>
          <a:prstGeom prst="curvedConnector3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E639CCF-E598-3ED2-E608-FA511FC2432D}"/>
                  </a:ext>
                </a:extLst>
              </p:cNvPr>
              <p:cNvSpPr txBox="1"/>
              <p:nvPr/>
            </p:nvSpPr>
            <p:spPr>
              <a:xfrm>
                <a:off x="83975" y="1631062"/>
                <a:ext cx="26685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𝑝𝑟𝑒𝑑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=0 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𝑡𝑟𝑢𝑡h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=1]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E639CCF-E598-3ED2-E608-FA511FC24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5" y="1631062"/>
                <a:ext cx="2668555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C21624-B5CC-0AAB-D8B6-09B3AD1CCB9C}"/>
                  </a:ext>
                </a:extLst>
              </p:cNvPr>
              <p:cNvSpPr txBox="1"/>
              <p:nvPr/>
            </p:nvSpPr>
            <p:spPr>
              <a:xfrm>
                <a:off x="6498772" y="1697485"/>
                <a:ext cx="26685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𝑝𝑟𝑒𝑑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 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𝑡𝑟𝑢𝑡h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=1]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C21624-B5CC-0AAB-D8B6-09B3AD1CC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772" y="1697485"/>
                <a:ext cx="2668555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0D0C383-1E7B-D26A-4346-F92F57FFE3A0}"/>
              </a:ext>
            </a:extLst>
          </p:cNvPr>
          <p:cNvSpPr txBox="1"/>
          <p:nvPr/>
        </p:nvSpPr>
        <p:spPr>
          <a:xfrm>
            <a:off x="203713" y="5719178"/>
            <a:ext cx="8658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If we restrict to positives, we are not doing better than a random classifier...</a:t>
            </a:r>
          </a:p>
        </p:txBody>
      </p:sp>
    </p:spTree>
    <p:extLst>
      <p:ext uri="{BB962C8B-B14F-4D97-AF65-F5344CB8AC3E}">
        <p14:creationId xmlns:p14="http://schemas.microsoft.com/office/powerpoint/2010/main" val="1720241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74946"/>
            <a:ext cx="8581043" cy="840400"/>
          </a:xfrm>
        </p:spPr>
        <p:txBody>
          <a:bodyPr>
            <a:normAutofit fontScale="90000"/>
          </a:bodyPr>
          <a:lstStyle/>
          <a:p>
            <a:r>
              <a:rPr lang="it-IT" sz="3600" dirty="0"/>
              <a:t>The need a more robust modellistic approach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DDB5EE-CEBD-4820-2E14-EC0284C036CC}"/>
              </a:ext>
            </a:extLst>
          </p:cNvPr>
          <p:cNvSpPr txBox="1"/>
          <p:nvPr/>
        </p:nvSpPr>
        <p:spPr>
          <a:xfrm>
            <a:off x="167640" y="1361440"/>
            <a:ext cx="8883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Commuting methods thought for being used on human people was not able to deal with this kind of problem. We need to build a model which is more «thight» with respect to our problem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582EEB6-4D65-E0B1-A80E-89C4F423C6C5}"/>
              </a:ext>
            </a:extLst>
          </p:cNvPr>
          <p:cNvSpPr/>
          <p:nvPr/>
        </p:nvSpPr>
        <p:spPr>
          <a:xfrm>
            <a:off x="2702560" y="2448560"/>
            <a:ext cx="487680" cy="4876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566F9C2-CCA7-3BC6-FF19-85E66BF60BA3}"/>
              </a:ext>
            </a:extLst>
          </p:cNvPr>
          <p:cNvSpPr/>
          <p:nvPr/>
        </p:nvSpPr>
        <p:spPr>
          <a:xfrm>
            <a:off x="2702560" y="3101102"/>
            <a:ext cx="487680" cy="4876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22ED1CE-737A-9EE4-3349-AA116687A4CA}"/>
              </a:ext>
            </a:extLst>
          </p:cNvPr>
          <p:cNvSpPr/>
          <p:nvPr/>
        </p:nvSpPr>
        <p:spPr>
          <a:xfrm>
            <a:off x="2702560" y="3753644"/>
            <a:ext cx="487680" cy="4876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C42DE64-D489-AF5D-DFBD-BE6A5FB07E83}"/>
              </a:ext>
            </a:extLst>
          </p:cNvPr>
          <p:cNvSpPr/>
          <p:nvPr/>
        </p:nvSpPr>
        <p:spPr>
          <a:xfrm>
            <a:off x="5466082" y="2448560"/>
            <a:ext cx="487680" cy="4876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204D82A-ECF2-1DC0-1BBF-C2B25FD94D91}"/>
              </a:ext>
            </a:extLst>
          </p:cNvPr>
          <p:cNvSpPr/>
          <p:nvPr/>
        </p:nvSpPr>
        <p:spPr>
          <a:xfrm>
            <a:off x="5466082" y="3101102"/>
            <a:ext cx="487680" cy="4876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E9B1F26-4A73-3761-BF70-0425AA6C6A3C}"/>
              </a:ext>
            </a:extLst>
          </p:cNvPr>
          <p:cNvSpPr/>
          <p:nvPr/>
        </p:nvSpPr>
        <p:spPr>
          <a:xfrm>
            <a:off x="5466082" y="3753644"/>
            <a:ext cx="487680" cy="4876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606E2B-5C4F-6635-965F-12C5D225222D}"/>
              </a:ext>
            </a:extLst>
          </p:cNvPr>
          <p:cNvSpPr/>
          <p:nvPr/>
        </p:nvSpPr>
        <p:spPr>
          <a:xfrm>
            <a:off x="6003798" y="2802128"/>
            <a:ext cx="743712" cy="1625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4122E8-8C77-74F5-8FB6-948FAF6D804B}"/>
              </a:ext>
            </a:extLst>
          </p:cNvPr>
          <p:cNvSpPr/>
          <p:nvPr/>
        </p:nvSpPr>
        <p:spPr>
          <a:xfrm>
            <a:off x="6003798" y="3507502"/>
            <a:ext cx="743712" cy="1625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47B1A9-46E0-2B3B-070D-03EDB28D354E}"/>
              </a:ext>
            </a:extLst>
          </p:cNvPr>
          <p:cNvSpPr/>
          <p:nvPr/>
        </p:nvSpPr>
        <p:spPr>
          <a:xfrm>
            <a:off x="6003798" y="4160044"/>
            <a:ext cx="743712" cy="1625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4F50E749-CF4D-CDEC-DF35-656D286843DE}"/>
              </a:ext>
            </a:extLst>
          </p:cNvPr>
          <p:cNvSpPr/>
          <p:nvPr/>
        </p:nvSpPr>
        <p:spPr>
          <a:xfrm rot="5400000">
            <a:off x="6263894" y="2247281"/>
            <a:ext cx="223520" cy="743712"/>
          </a:xfrm>
          <a:prstGeom prst="leftBrace">
            <a:avLst>
              <a:gd name="adj1" fmla="val 40833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482012-F6F1-1100-9659-836811A327B9}"/>
              </a:ext>
            </a:extLst>
          </p:cNvPr>
          <p:cNvSpPr txBox="1"/>
          <p:nvPr/>
        </p:nvSpPr>
        <p:spPr>
          <a:xfrm>
            <a:off x="5886706" y="2259314"/>
            <a:ext cx="13553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i="0" dirty="0">
                <a:latin typeface="Cambria" panose="02040503050406030204" pitchFamily="18" charset="0"/>
                <a:ea typeface="Cambria" panose="02040503050406030204" pitchFamily="18" charset="0"/>
              </a:rPr>
              <a:t>Information packet</a:t>
            </a:r>
            <a:endParaRPr lang="it-IT" sz="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793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21149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8270832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228</TotalTime>
  <Words>504</Words>
  <Application>Microsoft Office PowerPoint</Application>
  <PresentationFormat>On-screen Show (4:3)</PresentationFormat>
  <Paragraphs>57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Cambria</vt:lpstr>
      <vt:lpstr>Cambria Math</vt:lpstr>
      <vt:lpstr>Wingdings</vt:lpstr>
      <vt:lpstr>POLI</vt:lpstr>
      <vt:lpstr>Titolo presentazione sottotitolo</vt:lpstr>
      <vt:lpstr>Drug discovery as a quantitative problem</vt:lpstr>
      <vt:lpstr>Our Dataset</vt:lpstr>
      <vt:lpstr>Our Dataset (some statistics...)</vt:lpstr>
      <vt:lpstr>An agnostic approach on topological similarity between Diseases</vt:lpstr>
      <vt:lpstr>An agnostic approach on topological similarity between Diseases</vt:lpstr>
      <vt:lpstr>Some metrics on why topological based similarity is NOT enough</vt:lpstr>
      <vt:lpstr>The need a more robust modellistic approach</vt:lpstr>
      <vt:lpstr>PowerPoint Presentation</vt:lpstr>
      <vt:lpstr>Firma convenzione  Politecnico di Milano e Veneranda Fabbrica del Duomo di Milano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Luca Muscarnera</cp:lastModifiedBy>
  <cp:revision>30</cp:revision>
  <dcterms:created xsi:type="dcterms:W3CDTF">2015-05-26T12:27:57Z</dcterms:created>
  <dcterms:modified xsi:type="dcterms:W3CDTF">2023-10-05T20:29:59Z</dcterms:modified>
</cp:coreProperties>
</file>